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4" r:id="rId7"/>
    <p:sldId id="262" r:id="rId8"/>
    <p:sldId id="266" r:id="rId9"/>
    <p:sldId id="265" r:id="rId10"/>
    <p:sldId id="267" r:id="rId11"/>
    <p:sldId id="268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3387F-5185-49A3-9B84-413BD7A7F16F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96932-4B29-4A8B-B7A3-4C2EEF43316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3422B4-BFEA-4F6A-B8A4-8C390798D35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5C1396-B771-4169-84FB-D6A9EC3EFF0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2011-03-14 #217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9231D6-2D24-40B1-976D-C91311FECCB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2011-03-14  #260 #304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2011-03-15  #390, #425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7B776F-5562-47D6-8BCB-6FDCCA10213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B1607F-CE29-4045-8952-79272C7C39E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2011-03-14 c. #261 - #288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2011-03-15  #455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/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B2E407-F7C4-4E47-BC5C-32E3AF98872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A3980-6876-4F8F-A95A-408708FEDBD8}" type="datetimeFigureOut">
              <a:rPr lang="en-US" smtClean="0"/>
              <a:t>3/14/2012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70935-CADD-4395-BE10-31BF698FB2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Capabilities Approach of </a:t>
            </a:r>
            <a:r>
              <a:rPr lang="en-US" dirty="0" err="1" smtClean="0"/>
              <a:t>Sen</a:t>
            </a:r>
            <a:r>
              <a:rPr lang="en-US" dirty="0" smtClean="0"/>
              <a:t> and Nussbaum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William Frey</a:t>
            </a:r>
          </a:p>
          <a:p>
            <a:r>
              <a:rPr lang="en-US" dirty="0" smtClean="0"/>
              <a:t>ADEM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cs typeface="Arial" pitchFamily="34" charset="0"/>
              </a:rPr>
              <a:t>Glace River: Hydro Power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29700" name="Picture 2" descr="C:\Users\MCastro\Pictures\Haiti2011\2011_03_15\DSC_035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2000"/>
            <a:ext cx="916781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9" descr="C:\Users\Owner\Pictures\2011_03_15\DSC_04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5124450" cy="322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n-lt"/>
                <a:cs typeface="+mn-cs"/>
              </a:rPr>
              <a:t>Education in </a:t>
            </a:r>
            <a:r>
              <a:rPr lang="en-US" sz="4400" b="1" dirty="0" err="1">
                <a:latin typeface="+mn-lt"/>
                <a:cs typeface="+mn-cs"/>
              </a:rPr>
              <a:t>Duchity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35845" name="Picture 6" descr="C:\Users\Owner\Pictures\2011_03_14\DSC_026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6438" y="3810000"/>
            <a:ext cx="4656137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7" descr="C:\Users\Owner\Pictures\2011_03_14\DSC_028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6613" y="914400"/>
            <a:ext cx="45243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8" descr="C:\Users\Owner\Pictures\2011_03_14\DSC_028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114800"/>
            <a:ext cx="4646613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52400"/>
          <a:ext cx="8229600" cy="6553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47800"/>
                <a:gridCol w="1371600"/>
                <a:gridCol w="1371600"/>
                <a:gridCol w="1600200"/>
                <a:gridCol w="1295400"/>
                <a:gridCol w="1143000"/>
              </a:tblGrid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Hardware / 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Physical</a:t>
                      </a:r>
                      <a:r>
                        <a:rPr lang="en-US" baseline="0" dirty="0" smtClean="0"/>
                        <a:t> Surround-</a:t>
                      </a:r>
                      <a:r>
                        <a:rPr lang="en-US" baseline="0" dirty="0" err="1" smtClean="0"/>
                        <a:t>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People,</a:t>
                      </a:r>
                      <a:r>
                        <a:rPr lang="en-US" baseline="0" dirty="0" smtClean="0"/>
                        <a:t> Groups, &amp; Roles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Procedures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Cultural Matters</a:t>
                      </a:r>
                      <a:endParaRPr lang="en-US" dirty="0"/>
                    </a:p>
                  </a:txBody>
                  <a:tcPr/>
                </a:tc>
              </a:tr>
              <a:tr h="32766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Diesel</a:t>
                      </a:r>
                      <a:r>
                        <a:rPr lang="en-US" sz="1600" baseline="0" dirty="0" smtClean="0"/>
                        <a:t> Generator</a:t>
                      </a:r>
                    </a:p>
                    <a:p>
                      <a:endParaRPr lang="en-US" sz="1600" baseline="0" dirty="0" smtClean="0"/>
                    </a:p>
                    <a:p>
                      <a:r>
                        <a:rPr lang="en-US" sz="1600" baseline="0" dirty="0" smtClean="0"/>
                        <a:t>Electricity Wiring (inside and outside)</a:t>
                      </a:r>
                    </a:p>
                    <a:p>
                      <a:endParaRPr lang="en-US" sz="1600" baseline="0" dirty="0" smtClean="0"/>
                    </a:p>
                    <a:p>
                      <a:r>
                        <a:rPr lang="en-US" sz="1600" baseline="0" dirty="0" smtClean="0"/>
                        <a:t>Individual Generators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Mountains</a:t>
                      </a:r>
                      <a:endParaRPr lang="en-US" sz="500" dirty="0" smtClean="0"/>
                    </a:p>
                    <a:p>
                      <a:r>
                        <a:rPr lang="en-US" sz="1600" dirty="0" smtClean="0"/>
                        <a:t>(stripped and </a:t>
                      </a:r>
                      <a:r>
                        <a:rPr lang="en-US" sz="1600" dirty="0" err="1" smtClean="0"/>
                        <a:t>unstripped</a:t>
                      </a:r>
                      <a:r>
                        <a:rPr lang="en-US" sz="1600" dirty="0" smtClean="0"/>
                        <a:t> of vegetation)</a:t>
                      </a:r>
                    </a:p>
                    <a:p>
                      <a:endParaRPr lang="en-US" sz="600" dirty="0" smtClean="0"/>
                    </a:p>
                    <a:p>
                      <a:r>
                        <a:rPr lang="en-US" sz="1600" dirty="0" smtClean="0"/>
                        <a:t>School: (n</a:t>
                      </a:r>
                      <a:r>
                        <a:rPr lang="en-US" sz="1600" baseline="0" dirty="0" smtClean="0"/>
                        <a:t>atural lighting, benches, and blackboards)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Orphanage</a:t>
                      </a:r>
                    </a:p>
                    <a:p>
                      <a:endParaRPr lang="en-US" sz="600" dirty="0" smtClean="0"/>
                    </a:p>
                    <a:p>
                      <a:r>
                        <a:rPr lang="en-US" sz="1600" dirty="0" err="1" smtClean="0"/>
                        <a:t>YouthHaiti</a:t>
                      </a:r>
                      <a:endParaRPr lang="en-US" sz="1600" dirty="0" smtClean="0"/>
                    </a:p>
                    <a:p>
                      <a:endParaRPr lang="en-US" sz="600" dirty="0" smtClean="0"/>
                    </a:p>
                    <a:p>
                      <a:r>
                        <a:rPr lang="en-US" sz="1600" dirty="0" smtClean="0"/>
                        <a:t>Global Initiatives (Rotary Club, UNICEF, etc.)</a:t>
                      </a:r>
                    </a:p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NSF</a:t>
                      </a:r>
                    </a:p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UPRM (land grant university)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Measuring water flow</a:t>
                      </a:r>
                    </a:p>
                    <a:p>
                      <a:endParaRPr lang="en-US" sz="500" dirty="0" smtClean="0"/>
                    </a:p>
                    <a:p>
                      <a:r>
                        <a:rPr lang="en-US" sz="1600" dirty="0" smtClean="0"/>
                        <a:t>Using/Repairing generator</a:t>
                      </a:r>
                    </a:p>
                    <a:p>
                      <a:endParaRPr lang="en-US" sz="500" dirty="0" smtClean="0"/>
                    </a:p>
                    <a:p>
                      <a:r>
                        <a:rPr lang="en-US" sz="1600" dirty="0" smtClean="0"/>
                        <a:t>Measuring</a:t>
                      </a:r>
                      <a:r>
                        <a:rPr lang="en-US" sz="1600" baseline="0" dirty="0" smtClean="0"/>
                        <a:t> water fall</a:t>
                      </a:r>
                    </a:p>
                    <a:p>
                      <a:endParaRPr lang="en-US" sz="500" baseline="0" dirty="0" smtClean="0"/>
                    </a:p>
                    <a:p>
                      <a:r>
                        <a:rPr lang="en-US" sz="1600" baseline="0" dirty="0" smtClean="0"/>
                        <a:t>Making Charcoal</a:t>
                      </a:r>
                    </a:p>
                    <a:p>
                      <a:endParaRPr lang="en-US" sz="1600" baseline="0" dirty="0" smtClean="0"/>
                    </a:p>
                    <a:p>
                      <a:r>
                        <a:rPr lang="en-US" sz="1600" baseline="0" dirty="0" smtClean="0"/>
                        <a:t>(inspecting new school)</a:t>
                      </a:r>
                    </a:p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Eng Codes (Parish will not fund rebuilding school in Pleasance</a:t>
                      </a:r>
                      <a:r>
                        <a:rPr lang="en-US" sz="1600" baseline="0" dirty="0" smtClean="0"/>
                        <a:t>)</a:t>
                      </a:r>
                    </a:p>
                    <a:p>
                      <a:endParaRPr lang="en-US" sz="600" baseline="0" dirty="0" smtClean="0"/>
                    </a:p>
                    <a:p>
                      <a:r>
                        <a:rPr lang="en-US" sz="1600" baseline="0" dirty="0" smtClean="0"/>
                        <a:t>Regulating the generation of electricity (public, private, utility)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French Colonialism</a:t>
                      </a:r>
                    </a:p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Language: French and Creole</a:t>
                      </a:r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165589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Computers?</a:t>
                      </a:r>
                    </a:p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Cell</a:t>
                      </a:r>
                      <a:r>
                        <a:rPr lang="en-US" sz="1600" baseline="0" dirty="0" smtClean="0"/>
                        <a:t> Phones?</a:t>
                      </a:r>
                    </a:p>
                    <a:p>
                      <a:endParaRPr lang="en-US" sz="1600" baseline="0" dirty="0" smtClean="0"/>
                    </a:p>
                    <a:p>
                      <a:r>
                        <a:rPr lang="en-US" sz="1600" baseline="0" dirty="0" smtClean="0"/>
                        <a:t>Transportation technology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Earthquake and Tsunami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Zones</a:t>
                      </a:r>
                    </a:p>
                    <a:p>
                      <a:endParaRPr lang="en-US" sz="500" dirty="0" smtClean="0"/>
                    </a:p>
                    <a:p>
                      <a:r>
                        <a:rPr lang="en-US" sz="1600" dirty="0" smtClean="0"/>
                        <a:t>Highways (paved, unpaved)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Universities</a:t>
                      </a:r>
                    </a:p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Primary</a:t>
                      </a:r>
                      <a:r>
                        <a:rPr lang="en-US" sz="1600" baseline="0" dirty="0" smtClean="0"/>
                        <a:t> and Secondary </a:t>
                      </a:r>
                      <a:r>
                        <a:rPr lang="en-US" sz="1600" dirty="0" smtClean="0"/>
                        <a:t>Schools</a:t>
                      </a:r>
                    </a:p>
                    <a:p>
                      <a:endParaRPr lang="en-US" sz="1600" dirty="0" smtClean="0"/>
                    </a:p>
                    <a:p>
                      <a:r>
                        <a:rPr lang="en-US" sz="1600" dirty="0" smtClean="0"/>
                        <a:t>Governments (international</a:t>
                      </a:r>
                      <a:r>
                        <a:rPr lang="en-US" sz="1600" baseline="0" dirty="0" smtClean="0"/>
                        <a:t> context)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Pedagogical Approaches (parochial</a:t>
                      </a:r>
                      <a:r>
                        <a:rPr lang="en-US" sz="1600" baseline="0" dirty="0" smtClean="0"/>
                        <a:t> non-parochial) </a:t>
                      </a:r>
                      <a:endParaRPr lang="en-US" sz="1600" dirty="0" smtClean="0"/>
                    </a:p>
                    <a:p>
                      <a:endParaRPr lang="en-US" sz="500" dirty="0" smtClean="0"/>
                    </a:p>
                    <a:p>
                      <a:r>
                        <a:rPr lang="en-US" sz="1600" dirty="0" smtClean="0"/>
                        <a:t>Student Assessment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Environmental standards and enforcement</a:t>
                      </a:r>
                    </a:p>
                    <a:p>
                      <a:r>
                        <a:rPr lang="en-US" sz="1600" dirty="0" smtClean="0"/>
                        <a:t>Land 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“help answer the question, “What is this person able to do or be?” </a:t>
            </a:r>
          </a:p>
          <a:p>
            <a:pPr>
              <a:buNone/>
              <a:defRPr/>
            </a:pPr>
            <a:endParaRPr lang="en-US" sz="1000" dirty="0"/>
          </a:p>
          <a:p>
            <a:pPr>
              <a:defRPr/>
            </a:pPr>
            <a:r>
              <a:rPr lang="en-US" dirty="0" smtClean="0"/>
              <a:t>“Substantial freedoms, causally interrelated opportunities to choose and act.” </a:t>
            </a:r>
            <a:endParaRPr lang="en-US" dirty="0" smtClean="0"/>
          </a:p>
          <a:p>
            <a:pPr>
              <a:buNone/>
              <a:defRPr/>
            </a:pPr>
            <a:endParaRPr lang="en-US" sz="1000" dirty="0"/>
          </a:p>
          <a:p>
            <a:pPr>
              <a:defRPr/>
            </a:pPr>
            <a:r>
              <a:rPr lang="en-US" dirty="0" smtClean="0"/>
              <a:t>“They are not just abilities residing inside a person but also freedoms or opportunities created by a combination of personal abilities and the political, social, and economic environment.” </a:t>
            </a:r>
            <a:endParaRPr lang="en-US" dirty="0" smtClean="0"/>
          </a:p>
          <a:p>
            <a:pPr>
              <a:buNone/>
              <a:defRPr/>
            </a:pPr>
            <a:endParaRPr lang="en-US" sz="1000" dirty="0"/>
          </a:p>
          <a:p>
            <a:pPr>
              <a:defRPr/>
            </a:pPr>
            <a:r>
              <a:rPr lang="en-US" dirty="0" smtClean="0"/>
              <a:t>Paradigm Shift</a:t>
            </a:r>
          </a:p>
          <a:p>
            <a:pPr lvl="1">
              <a:defRPr/>
            </a:pPr>
            <a:r>
              <a:rPr lang="en-US" dirty="0" smtClean="0"/>
              <a:t>Replace view that these communities are deficient (have needs…) with view that communities are repositories of capabilities and resources that can be engaged.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sz="1300" b="1" dirty="0" smtClean="0"/>
              <a:t>Martha Nussbaum.  </a:t>
            </a:r>
            <a:r>
              <a:rPr lang="en-US" sz="1300" b="1" i="1" dirty="0" smtClean="0"/>
              <a:t>Creating Capabilities: The Human Development Approach</a:t>
            </a:r>
            <a:r>
              <a:rPr lang="en-US" sz="1300" b="1" dirty="0" smtClean="0"/>
              <a:t>.  Belknap Press of Harvard University Press, 2011, 20, 33-34</a:t>
            </a:r>
            <a:r>
              <a:rPr lang="en-US" sz="17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Gill Sans MT" pitchFamily="34" charset="0"/>
                <a:ea typeface="+mj-ea"/>
                <a:cs typeface="+mj-cs"/>
              </a:rPr>
              <a:t>Capabilities Approach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Conversion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Importance of realizing capabilities</a:t>
            </a:r>
          </a:p>
          <a:p>
            <a:pPr lvl="1"/>
            <a:r>
              <a:rPr lang="en-US" dirty="0" smtClean="0"/>
              <a:t>Making real the human potentials of individuals is an essential part of happiness and wellbeing</a:t>
            </a:r>
          </a:p>
          <a:p>
            <a:pPr lvl="1"/>
            <a:r>
              <a:rPr lang="en-US" dirty="0" smtClean="0"/>
              <a:t>In language of Capabilities Approach, this is turning capabilities into “</a:t>
            </a:r>
            <a:r>
              <a:rPr lang="en-US" dirty="0" err="1" smtClean="0"/>
              <a:t>functionings</a:t>
            </a:r>
            <a:r>
              <a:rPr lang="en-US" dirty="0" smtClean="0"/>
              <a:t>” </a:t>
            </a:r>
          </a:p>
          <a:p>
            <a:pPr lvl="1"/>
            <a:endParaRPr lang="en-US" dirty="0"/>
          </a:p>
          <a:p>
            <a:r>
              <a:rPr lang="en-US" dirty="0" smtClean="0"/>
              <a:t>Means that realize capabilities are called conversion factors: private, social, environmental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conversion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Personal</a:t>
            </a:r>
          </a:p>
          <a:p>
            <a:pPr lvl="1"/>
            <a:r>
              <a:rPr lang="en-US" dirty="0" smtClean="0"/>
              <a:t>Metabolism, physical condition, sex, reading skills, gender, race, caste</a:t>
            </a:r>
          </a:p>
          <a:p>
            <a:pPr lvl="1"/>
            <a:endParaRPr lang="en-US" dirty="0"/>
          </a:p>
          <a:p>
            <a:r>
              <a:rPr lang="en-US" dirty="0" smtClean="0"/>
              <a:t>Social</a:t>
            </a:r>
          </a:p>
          <a:p>
            <a:pPr lvl="1"/>
            <a:r>
              <a:rPr lang="en-US" dirty="0" smtClean="0"/>
              <a:t>Public policies, social norms, practices that unfairly discriminate, societal hierarchies, power relations related to class or gender, race, caste. </a:t>
            </a:r>
          </a:p>
          <a:p>
            <a:pPr lvl="1"/>
            <a:endParaRPr lang="en-US" dirty="0"/>
          </a:p>
          <a:p>
            <a:r>
              <a:rPr lang="en-US" dirty="0" smtClean="0"/>
              <a:t>Environmental</a:t>
            </a:r>
          </a:p>
          <a:p>
            <a:pPr lvl="1"/>
            <a:r>
              <a:rPr lang="en-US" dirty="0" smtClean="0"/>
              <a:t>Physical or built environment, climate, pollution, proneness to earthquakes, presence or absence of seas or oceans</a:t>
            </a:r>
          </a:p>
          <a:p>
            <a:pPr lvl="1"/>
            <a:endParaRPr lang="en-US" dirty="0" smtClean="0"/>
          </a:p>
          <a:p>
            <a:pPr lvl="1"/>
            <a:r>
              <a:rPr lang="en-US" sz="1400" b="1" dirty="0" err="1" smtClean="0"/>
              <a:t>Robeyns</a:t>
            </a:r>
            <a:r>
              <a:rPr lang="en-US" sz="1400" b="1" dirty="0" smtClean="0"/>
              <a:t>, Ingrid, "The Capability Approach", </a:t>
            </a:r>
            <a:r>
              <a:rPr lang="en-US" sz="1400" b="1" i="1" dirty="0" smtClean="0"/>
              <a:t>The Stanford Encyclopedia of Philosophy (Summer 2011 Edition)</a:t>
            </a:r>
            <a:r>
              <a:rPr lang="en-US" sz="1400" b="1" dirty="0" smtClean="0"/>
              <a:t>, Edward N. </a:t>
            </a:r>
            <a:r>
              <a:rPr lang="en-US" sz="1400" b="1" dirty="0" err="1" smtClean="0"/>
              <a:t>Zalta</a:t>
            </a:r>
            <a:r>
              <a:rPr lang="en-US" sz="1400" b="1" dirty="0" smtClean="0"/>
              <a:t> (ed.), URL = &lt;http://plato.stanford.edu/archives/sum2011/entries/capability-approach/&gt;. 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100" dirty="0" smtClean="0">
                <a:latin typeface="Gill Sans MT" pitchFamily="34" charset="0"/>
              </a:rPr>
              <a:t>Create the background conditions where people are “empowered” to exercise their basic capabilities</a:t>
            </a:r>
            <a:endParaRPr lang="en-US" dirty="0">
              <a:latin typeface="Gill Sans MT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8768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43200"/>
                <a:gridCol w="1371600"/>
                <a:gridCol w="1371600"/>
                <a:gridCol w="2743200"/>
              </a:tblGrid>
              <a:tr h="371717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Life</a:t>
                      </a:r>
                    </a:p>
                    <a:p>
                      <a:endParaRPr lang="en-US" sz="2800" b="1" dirty="0" smtClean="0"/>
                    </a:p>
                    <a:p>
                      <a:endParaRPr lang="en-US" sz="2800" b="1" dirty="0" smtClean="0"/>
                    </a:p>
                    <a:p>
                      <a:endParaRPr lang="en-US" sz="2800" b="1" dirty="0" smtClean="0"/>
                    </a:p>
                    <a:p>
                      <a:r>
                        <a:rPr lang="en-US" sz="2800" b="1" dirty="0" smtClean="0"/>
                        <a:t>Bodily</a:t>
                      </a:r>
                      <a:r>
                        <a:rPr lang="en-US" sz="2800" b="1" baseline="0" dirty="0" smtClean="0"/>
                        <a:t> Health</a:t>
                      </a:r>
                    </a:p>
                    <a:p>
                      <a:endParaRPr lang="en-US" sz="2800" b="1" baseline="0" dirty="0" smtClean="0"/>
                    </a:p>
                    <a:p>
                      <a:r>
                        <a:rPr lang="en-US" sz="2800" b="1" baseline="0" dirty="0" smtClean="0"/>
                        <a:t>Bodily Integrity</a:t>
                      </a:r>
                      <a:endParaRPr lang="en-US" sz="28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b="1" dirty="0" smtClean="0"/>
                        <a:t>Sense, Imagination, Thought</a:t>
                      </a:r>
                    </a:p>
                    <a:p>
                      <a:endParaRPr lang="en-US" sz="2800" b="1" dirty="0" smtClean="0"/>
                    </a:p>
                    <a:p>
                      <a:r>
                        <a:rPr lang="en-US" sz="2800" b="1" dirty="0" smtClean="0"/>
                        <a:t>Emotion</a:t>
                      </a:r>
                    </a:p>
                    <a:p>
                      <a:endParaRPr lang="en-US" sz="2800" b="1" dirty="0" smtClean="0"/>
                    </a:p>
                    <a:p>
                      <a:r>
                        <a:rPr lang="en-US" sz="2800" b="1" dirty="0" smtClean="0"/>
                        <a:t>Practical</a:t>
                      </a:r>
                      <a:r>
                        <a:rPr lang="en-US" sz="2800" b="1" baseline="0" dirty="0" smtClean="0"/>
                        <a:t> Reason</a:t>
                      </a:r>
                      <a:endParaRPr lang="en-US" sz="2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Affiliation</a:t>
                      </a:r>
                    </a:p>
                    <a:p>
                      <a:endParaRPr lang="en-US" sz="2800" b="1" dirty="0" smtClean="0"/>
                    </a:p>
                    <a:p>
                      <a:endParaRPr lang="en-US" sz="2800" b="1" dirty="0" smtClean="0"/>
                    </a:p>
                    <a:p>
                      <a:endParaRPr lang="en-US" sz="2800" b="1" dirty="0" smtClean="0"/>
                    </a:p>
                    <a:p>
                      <a:r>
                        <a:rPr lang="en-US" sz="2800" b="1" dirty="0" smtClean="0"/>
                        <a:t>Other Species</a:t>
                      </a:r>
                      <a:endParaRPr lang="en-US" sz="2800" b="1" dirty="0"/>
                    </a:p>
                  </a:txBody>
                  <a:tcPr/>
                </a:tc>
              </a:tr>
              <a:tr h="115963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Play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Control over one’s environment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Duchity</a:t>
            </a:r>
            <a:r>
              <a:rPr lang="en-US" dirty="0" smtClean="0"/>
              <a:t> Haiti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609600"/>
          <a:ext cx="8229600" cy="4983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Question posed from concept relative to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Information from survey and visits relative to concept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Information</a:t>
                      </a:r>
                      <a:r>
                        <a:rPr lang="en-US" baseline="0" dirty="0" smtClean="0"/>
                        <a:t> challenges: focus for more info-gathering activities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Capabilities 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latin typeface="Cambria"/>
                          <a:ea typeface="Times New Roman"/>
                          <a:cs typeface="Times New Roman"/>
                        </a:rPr>
                        <a:t>“[S]</a:t>
                      </a:r>
                      <a:r>
                        <a:rPr lang="en-US" sz="1100" b="1" dirty="0" err="1">
                          <a:latin typeface="Cambria"/>
                          <a:ea typeface="Times New Roman"/>
                          <a:cs typeface="Times New Roman"/>
                        </a:rPr>
                        <a:t>ubstantial</a:t>
                      </a:r>
                      <a:r>
                        <a:rPr lang="en-US" sz="1100" b="1" dirty="0">
                          <a:latin typeface="Cambria"/>
                          <a:ea typeface="Times New Roman"/>
                          <a:cs typeface="Times New Roman"/>
                        </a:rPr>
                        <a:t> freedoms, a set of (causally) interrelated opportunities to choose and act.  [These] are not just abilities residing inside a person but also freedoms or opportunities created by a combination of personal abilities and the political, social, and economic environment.” (Nussbaum)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latin typeface="Cambria"/>
                          <a:ea typeface="Times New Roman"/>
                          <a:cs typeface="Times New Roman"/>
                        </a:rPr>
                        <a:t>What are the pertinent capabilities affected by electricity availability and use?  Can electricity play the role of a conversion factor here?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100" b="1" dirty="0">
                          <a:latin typeface="Cambria"/>
                          <a:ea typeface="Times New Roman"/>
                          <a:cs typeface="Times New Roman"/>
                        </a:rPr>
                        <a:t>Practical Reasoning: means of realizing life plans and aspirations 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100" b="1" dirty="0">
                          <a:latin typeface="Cambria"/>
                          <a:ea typeface="Times New Roman"/>
                          <a:cs typeface="Times New Roman"/>
                        </a:rPr>
                        <a:t>Affiliations: </a:t>
                      </a:r>
                      <a:r>
                        <a:rPr lang="en-US" sz="1100" b="1" dirty="0" smtClean="0">
                          <a:latin typeface="Cambria"/>
                          <a:ea typeface="Times New Roman"/>
                          <a:cs typeface="Times New Roman"/>
                        </a:rPr>
                        <a:t>(economic </a:t>
                      </a:r>
                      <a:r>
                        <a:rPr lang="en-US" sz="1100" b="1" dirty="0">
                          <a:latin typeface="Cambria"/>
                          <a:ea typeface="Times New Roman"/>
                          <a:cs typeface="Times New Roman"/>
                        </a:rPr>
                        <a:t>and </a:t>
                      </a:r>
                      <a:r>
                        <a:rPr lang="en-US" sz="1100" b="1" dirty="0" smtClean="0">
                          <a:latin typeface="Cambria"/>
                          <a:ea typeface="Times New Roman"/>
                          <a:cs typeface="Times New Roman"/>
                        </a:rPr>
                        <a:t>social)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100" b="1" dirty="0">
                          <a:latin typeface="Cambria"/>
                          <a:ea typeface="Times New Roman"/>
                          <a:cs typeface="Times New Roman"/>
                        </a:rPr>
                        <a:t>Control over environment: </a:t>
                      </a:r>
                      <a:r>
                        <a:rPr lang="en-US" sz="1100" b="1" dirty="0" smtClean="0">
                          <a:latin typeface="Cambria"/>
                          <a:ea typeface="Times New Roman"/>
                          <a:cs typeface="Times New Roman"/>
                        </a:rPr>
                        <a:t>(unemployment </a:t>
                      </a:r>
                      <a:r>
                        <a:rPr lang="en-US" sz="1100" b="1" dirty="0">
                          <a:latin typeface="Cambria"/>
                          <a:ea typeface="Times New Roman"/>
                          <a:cs typeface="Times New Roman"/>
                        </a:rPr>
                        <a:t>and </a:t>
                      </a:r>
                      <a:r>
                        <a:rPr lang="en-US" sz="1100" b="1" dirty="0" smtClean="0">
                          <a:latin typeface="Cambria"/>
                          <a:ea typeface="Times New Roman"/>
                          <a:cs typeface="Times New Roman"/>
                        </a:rPr>
                        <a:t>environmental degradation)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latin typeface="Cambria"/>
                          <a:ea typeface="Times New Roman"/>
                          <a:cs typeface="Times New Roman"/>
                        </a:rPr>
                        <a:t>Survey data also indicates that predominant occupations are business/merchant and farming.  It also establishes a strong interest in the availability of electricity for carrying out business/market and agricultural activities.  It indicates a low level of interesting in using electricity to run entertainment devices like TVs, computers, and radios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latin typeface="Cambria"/>
                          <a:ea typeface="Times New Roman"/>
                          <a:cs typeface="Times New Roman"/>
                        </a:rPr>
                        <a:t>More data required both on how electricity would be used and how electricity stands in relation to other energy generation alternatives.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latin typeface="Cambria"/>
                          <a:ea typeface="Times New Roman"/>
                          <a:cs typeface="Times New Roman"/>
                        </a:rPr>
                        <a:t>One interesting problem.  Could computers based on the OLPC model play a greater, and positive role in education.  Electricity, thus, could serve as a conversion factor in realizing educational capabilities such as emotion and sensation, imagination, and thought.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 err="1">
                <a:latin typeface="+mn-lt"/>
                <a:cs typeface="+mn-cs"/>
              </a:rPr>
              <a:t>Duchity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895600"/>
            <a:ext cx="9144000" cy="399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5975" y="914400"/>
            <a:ext cx="4518025" cy="19875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4038600" y="6172200"/>
            <a:ext cx="38449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/>
              <a:t>220 km, 6-12 hours</a:t>
            </a:r>
          </a:p>
        </p:txBody>
      </p:sp>
      <p:pic>
        <p:nvPicPr>
          <p:cNvPr id="9223" name="Picture 2" descr="C:\Users\Owner\Pictures\2011_03_14\DSC_021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936625"/>
            <a:ext cx="4625975" cy="307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+mn-lt"/>
                <a:cs typeface="+mn-cs"/>
              </a:rPr>
              <a:t>Scenes From </a:t>
            </a:r>
            <a:r>
              <a:rPr lang="en-US" sz="4400" b="1" dirty="0" err="1">
                <a:latin typeface="+mn-lt"/>
                <a:cs typeface="+mn-cs"/>
              </a:rPr>
              <a:t>Duchity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1268" name="Picture 4" descr="C:\Users\Owner\Pictures\2011_03_15\DSC_00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8825" y="919163"/>
            <a:ext cx="4575175" cy="304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 descr="C:\Users\Owner\Pictures\2011_03_14\DSC_030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113" y="3811588"/>
            <a:ext cx="4579938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3" descr="C:\Users\Owner\Pictures\2011_03_14\DSC_026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914400"/>
            <a:ext cx="458311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 descr="C:\Users\Owner\Pictures\2011_03_15\DSC_039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91050" y="3830638"/>
            <a:ext cx="4573588" cy="304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752</Words>
  <Application>Microsoft Office PowerPoint</Application>
  <PresentationFormat>On-screen Show (4:3)</PresentationFormat>
  <Paragraphs>140</Paragraphs>
  <Slides>12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Capabilities Approach of Sen and Nussbaum</vt:lpstr>
      <vt:lpstr>Slide 2</vt:lpstr>
      <vt:lpstr>Conversion Factors</vt:lpstr>
      <vt:lpstr>More on conversion factors</vt:lpstr>
      <vt:lpstr>Create the background conditions where people are “empowered” to exercise their basic capabilities</vt:lpstr>
      <vt:lpstr>Application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frey.william</dc:creator>
  <cp:lastModifiedBy>frey.william</cp:lastModifiedBy>
  <cp:revision>4</cp:revision>
  <dcterms:created xsi:type="dcterms:W3CDTF">2012-03-14T10:54:12Z</dcterms:created>
  <dcterms:modified xsi:type="dcterms:W3CDTF">2012-03-14T14:05:51Z</dcterms:modified>
</cp:coreProperties>
</file>